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0" d="100"/>
          <a:sy n="70" d="100"/>
        </p:scale>
        <p:origin x="660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 smtClean="0"/>
              <a:t>Klik om de tekststijlen van het model te bewerken</a:t>
            </a:r>
          </a:p>
          <a:p>
            <a:pPr lvl="1" rtl="0"/>
            <a:r>
              <a:rPr lang="nl-NL" dirty="0" smtClean="0"/>
              <a:t>Tweede niveau</a:t>
            </a:r>
          </a:p>
          <a:p>
            <a:pPr lvl="2" rtl="0"/>
            <a:r>
              <a:rPr lang="nl-NL" dirty="0" smtClean="0"/>
              <a:t>Derde niveau</a:t>
            </a:r>
          </a:p>
          <a:p>
            <a:pPr lvl="3" rtl="0"/>
            <a:r>
              <a:rPr lang="nl-NL" dirty="0" smtClean="0"/>
              <a:t>Vierde niveau</a:t>
            </a:r>
          </a:p>
          <a:p>
            <a:pPr lvl="4" rtl="0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535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42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216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090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14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047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0822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000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698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4682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589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679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62EAD9-7313-4352-A34B-E634A10492E7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5C041E-204D-45DB-AE00-84DB2FF0C6D1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smtClean="0"/>
              <a:t>Klik om de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smtClean="0"/>
              <a:t>Tekststijl van het model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 smtClean="0"/>
              <a:t>Tekststijl van het model bewerken</a:t>
            </a:r>
          </a:p>
          <a:p>
            <a:pPr lvl="1" rtl="0"/>
            <a:r>
              <a:rPr lang="nl-NL" smtClean="0"/>
              <a:t>Tweede niveau</a:t>
            </a:r>
          </a:p>
          <a:p>
            <a:pPr lvl="2" rtl="0"/>
            <a:r>
              <a:rPr lang="nl-NL" smtClean="0"/>
              <a:t>Derde niveau</a:t>
            </a:r>
          </a:p>
          <a:p>
            <a:pPr lvl="3" rtl="0"/>
            <a:r>
              <a:rPr lang="nl-NL" smtClean="0"/>
              <a:t>Vierde niveau</a:t>
            </a:r>
          </a:p>
          <a:p>
            <a:pPr lvl="4" rtl="0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8770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4B533B-F90F-4F9B-A5D4-3D47686AA61C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30F3EA-90CE-4E5A-81D1-30613A2D91A9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2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643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8064BC-C299-4982-8575-0E9FE687D6BA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04B9DF-C999-4E28-8EF8-0EFEBA1D75BA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43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071D7F-E1EA-4640-8E6B-E45DEB77ABC6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48A747-FE5B-407B-AA5A-A4957B9C5E9C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2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EFDAAA-1B16-43E8-8F08-084664AE5AE3}" type="datetime1">
              <a:rPr lang="nl-NL" smtClean="0"/>
              <a:t>26-2-2019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54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2004" y="1871132"/>
            <a:ext cx="7416823" cy="1515533"/>
          </a:xfrm>
        </p:spPr>
        <p:txBody>
          <a:bodyPr rtlCol="0"/>
          <a:lstStyle/>
          <a:p>
            <a:pPr rtl="0"/>
            <a:r>
              <a:rPr lang="nl-NL" b="1" dirty="0" smtClean="0"/>
              <a:t>Veel voorkomende ziektebeelden</a:t>
            </a:r>
            <a:endParaRPr lang="nl-NL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2800" b="1" dirty="0" smtClean="0"/>
              <a:t>Thema 3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1202" y="1124744"/>
            <a:ext cx="9612558" cy="102076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Aangeboren en niet aangeboren hersenletsel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Infantiele encefalopathie – aangeboren hersenfunctiestoornis</a:t>
            </a:r>
          </a:p>
          <a:p>
            <a:r>
              <a:rPr lang="nl-NL" dirty="0" smtClean="0"/>
              <a:t>NAH – niet aangeboren hersenletsel – door ziektes, bloedingen of tumoren of door ongevallen of zuurstoftekort.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4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Aandoeningen van de luchtwegen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Astma – ontsteking van de longblaasjes</a:t>
            </a:r>
          </a:p>
          <a:p>
            <a:r>
              <a:rPr lang="nl-NL" dirty="0" smtClean="0"/>
              <a:t>Bronchitis – ontsteking van de grote luchtwegen, tussen luchtpijp en longblaasjes. (acuut en chronisch)</a:t>
            </a:r>
          </a:p>
          <a:p>
            <a:r>
              <a:rPr lang="nl-NL" dirty="0" smtClean="0"/>
              <a:t>COPD – </a:t>
            </a:r>
            <a:r>
              <a:rPr lang="nl-NL" dirty="0" err="1" smtClean="0"/>
              <a:t>chronic</a:t>
            </a:r>
            <a:r>
              <a:rPr lang="nl-NL" dirty="0" smtClean="0"/>
              <a:t> </a:t>
            </a:r>
            <a:r>
              <a:rPr lang="nl-NL" dirty="0" err="1" smtClean="0"/>
              <a:t>obstructive</a:t>
            </a:r>
            <a:r>
              <a:rPr lang="nl-NL" dirty="0" smtClean="0"/>
              <a:t> </a:t>
            </a:r>
            <a:r>
              <a:rPr lang="nl-NL" dirty="0" err="1" smtClean="0"/>
              <a:t>pulmonary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Chronische aantasting en verminderd functioneren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Diabetes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Type 1: lichaam produceert geen insuline</a:t>
            </a:r>
          </a:p>
          <a:p>
            <a:r>
              <a:rPr lang="nl-NL" dirty="0" smtClean="0"/>
              <a:t>Type 2: afbraak suiker is verstoort, bijv. door ongezonde leefwijze en overgewicht.</a:t>
            </a:r>
          </a:p>
          <a:p>
            <a:endParaRPr lang="nl-NL" dirty="0"/>
          </a:p>
          <a:p>
            <a:r>
              <a:rPr lang="nl-NL" dirty="0" smtClean="0"/>
              <a:t>Hyper of hypo.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4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Hoe herken je een hypo?</a:t>
            </a:r>
          </a:p>
          <a:p>
            <a:r>
              <a:rPr lang="nl-NL" dirty="0"/>
              <a:t>Als je bloedsuikerspiegel </a:t>
            </a:r>
            <a:r>
              <a:rPr lang="nl-NL" dirty="0" smtClean="0"/>
              <a:t>te laag is merk </a:t>
            </a:r>
            <a:r>
              <a:rPr lang="nl-NL" dirty="0"/>
              <a:t>je </a:t>
            </a:r>
            <a:r>
              <a:rPr lang="nl-NL" dirty="0" smtClean="0"/>
              <a:t>dat aan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zweten</a:t>
            </a:r>
          </a:p>
          <a:p>
            <a:pPr lvl="1"/>
            <a:r>
              <a:rPr lang="nl-NL" dirty="0"/>
              <a:t>trillen</a:t>
            </a:r>
          </a:p>
          <a:p>
            <a:pPr lvl="1"/>
            <a:r>
              <a:rPr lang="nl-NL" dirty="0"/>
              <a:t>duizelig zijn</a:t>
            </a:r>
          </a:p>
          <a:p>
            <a:pPr lvl="1"/>
            <a:r>
              <a:rPr lang="nl-NL" dirty="0"/>
              <a:t>plotseling wisselend humeur (opeens boos worden bijvoorbeeld) ongeconcentreerd zijn</a:t>
            </a:r>
          </a:p>
          <a:p>
            <a:pPr lvl="1"/>
            <a:r>
              <a:rPr lang="nl-NL" dirty="0"/>
              <a:t>hoofdpijn</a:t>
            </a:r>
          </a:p>
          <a:p>
            <a:pPr lvl="1"/>
            <a:r>
              <a:rPr lang="nl-NL" dirty="0"/>
              <a:t>moe zijn</a:t>
            </a:r>
          </a:p>
          <a:p>
            <a:pPr lvl="1"/>
            <a:r>
              <a:rPr lang="nl-NL" dirty="0"/>
              <a:t>hongerig zijn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51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608372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/>
              <a:t>Hoe herken je een hyper?</a:t>
            </a:r>
          </a:p>
          <a:p>
            <a:r>
              <a:rPr lang="nl-NL" dirty="0"/>
              <a:t>Als je bloedsuiker </a:t>
            </a:r>
            <a:r>
              <a:rPr lang="nl-NL" dirty="0" smtClean="0"/>
              <a:t>te hoog is </a:t>
            </a:r>
            <a:r>
              <a:rPr lang="nl-NL" dirty="0"/>
              <a:t>merk je </a:t>
            </a:r>
            <a:r>
              <a:rPr lang="nl-NL" dirty="0" smtClean="0"/>
              <a:t>dat aan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veel plassen</a:t>
            </a:r>
          </a:p>
          <a:p>
            <a:pPr lvl="1"/>
            <a:r>
              <a:rPr lang="nl-NL" dirty="0"/>
              <a:t>veel dorst hebben en houden</a:t>
            </a:r>
          </a:p>
          <a:p>
            <a:pPr lvl="1"/>
            <a:r>
              <a:rPr lang="nl-NL" dirty="0"/>
              <a:t>vermoeid zijn</a:t>
            </a:r>
          </a:p>
          <a:p>
            <a:pPr lvl="1"/>
            <a:r>
              <a:rPr lang="nl-NL" dirty="0"/>
              <a:t>plotselinge humeurigheid, snel boos worden</a:t>
            </a:r>
          </a:p>
          <a:p>
            <a:pPr lvl="1"/>
            <a:r>
              <a:rPr lang="nl-NL" dirty="0"/>
              <a:t>misselijk zijn of overgeven</a:t>
            </a:r>
          </a:p>
          <a:p>
            <a:pPr lvl="1"/>
            <a:r>
              <a:rPr lang="nl-NL" dirty="0"/>
              <a:t>alles voelt </a:t>
            </a:r>
            <a:r>
              <a:rPr lang="nl-NL" dirty="0" smtClean="0"/>
              <a:t>vervelend</a:t>
            </a:r>
          </a:p>
          <a:p>
            <a:pPr lvl="1"/>
            <a:endParaRPr lang="nl-NL" dirty="0"/>
          </a:p>
          <a:p>
            <a:r>
              <a:rPr lang="nl-NL" dirty="0"/>
              <a:t>Als de hyper steeds erger wordt, kun je flauwvallen of zelfs in coma raken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6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Hepatitis – leveraandoening. Overdragen via lichaamsvocht.</a:t>
            </a:r>
          </a:p>
          <a:p>
            <a:r>
              <a:rPr lang="nl-NL" dirty="0" smtClean="0"/>
              <a:t>HIV – humaan immunodeficiëntievirus.</a:t>
            </a:r>
          </a:p>
          <a:p>
            <a:r>
              <a:rPr lang="nl-NL" dirty="0" smtClean="0"/>
              <a:t>AIDS – </a:t>
            </a:r>
            <a:r>
              <a:rPr lang="nl-NL" dirty="0" err="1" smtClean="0"/>
              <a:t>aquired</a:t>
            </a:r>
            <a:r>
              <a:rPr lang="nl-NL" dirty="0" smtClean="0"/>
              <a:t> </a:t>
            </a:r>
            <a:r>
              <a:rPr lang="nl-NL" dirty="0" err="1" smtClean="0"/>
              <a:t>immunodeficiëncy</a:t>
            </a:r>
            <a:r>
              <a:rPr lang="nl-NL" dirty="0" smtClean="0"/>
              <a:t> </a:t>
            </a:r>
            <a:r>
              <a:rPr lang="nl-NL" dirty="0" err="1" smtClean="0"/>
              <a:t>syndrome</a:t>
            </a:r>
            <a:endParaRPr lang="nl-NL" dirty="0" smtClean="0"/>
          </a:p>
          <a:p>
            <a:r>
              <a:rPr lang="nl-NL" dirty="0" smtClean="0"/>
              <a:t>Kanker</a:t>
            </a:r>
          </a:p>
          <a:p>
            <a:r>
              <a:rPr lang="nl-NL" dirty="0" smtClean="0"/>
              <a:t>Leukemie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4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Stoornis en beperking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nl-NL" dirty="0" smtClean="0"/>
          </a:p>
          <a:p>
            <a:pPr rtl="0"/>
            <a:r>
              <a:rPr lang="nl-NL" dirty="0" smtClean="0"/>
              <a:t>Een stoornis wijst op een afwijking in het lichaam of geest of het functioneren ervan.</a:t>
            </a:r>
          </a:p>
          <a:p>
            <a:pPr rtl="0"/>
            <a:r>
              <a:rPr lang="nl-NL" dirty="0" smtClean="0"/>
              <a:t>Een beperking duidt op verminderd functioneren als gevolg van een ziekte of aandoening.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Acute ziekte of chronische ziekte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nl-NL" dirty="0" smtClean="0"/>
          </a:p>
          <a:p>
            <a:pPr rtl="0"/>
            <a:r>
              <a:rPr lang="nl-NL" dirty="0" smtClean="0"/>
              <a:t>Een acute ziekte treed plotseling op en is vaak ook snel weer verdwenen.</a:t>
            </a:r>
          </a:p>
          <a:p>
            <a:pPr rtl="0"/>
            <a:r>
              <a:rPr lang="nl-NL" dirty="0" smtClean="0"/>
              <a:t>Een chronische ziekte ontstaat vaak geleidelijk en kan langdurig klachten geven</a:t>
            </a:r>
          </a:p>
          <a:p>
            <a:pPr rtl="0"/>
            <a:r>
              <a:rPr lang="nl-NL" dirty="0" smtClean="0"/>
              <a:t>Een acute ziekte kan overgaan in een chronische ziekte.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2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Acute ziektebeelden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Verkoudheid en griep</a:t>
            </a:r>
          </a:p>
          <a:p>
            <a:pPr rtl="0"/>
            <a:r>
              <a:rPr lang="nl-NL" dirty="0" smtClean="0"/>
              <a:t>Allergische reactie</a:t>
            </a:r>
          </a:p>
          <a:p>
            <a:pPr rtl="0"/>
            <a:r>
              <a:rPr lang="nl-NL" dirty="0" err="1" smtClean="0"/>
              <a:t>SOA’s</a:t>
            </a:r>
            <a:endParaRPr lang="nl-NL" dirty="0" smtClean="0"/>
          </a:p>
          <a:p>
            <a:pPr rtl="0"/>
            <a:r>
              <a:rPr lang="nl-NL" dirty="0" smtClean="0"/>
              <a:t>Hersenbloeding of herseninfarct</a:t>
            </a:r>
          </a:p>
          <a:p>
            <a:pPr rtl="0"/>
            <a:r>
              <a:rPr lang="nl-NL" dirty="0" smtClean="0"/>
              <a:t>Ziekten van de uitscheidingsorganen (blaas, darmen en nieren)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50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Chronische ziektebeelden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Motorische aandoeningen (gewrichten, spieren en pezen, kraakbeen)</a:t>
            </a:r>
          </a:p>
          <a:p>
            <a:pPr lvl="1"/>
            <a:r>
              <a:rPr lang="nl-NL" dirty="0" smtClean="0"/>
              <a:t>Reuma </a:t>
            </a:r>
          </a:p>
          <a:p>
            <a:pPr lvl="1"/>
            <a:r>
              <a:rPr lang="nl-NL" dirty="0" smtClean="0"/>
              <a:t>Artrose  </a:t>
            </a:r>
          </a:p>
          <a:p>
            <a:pPr lvl="1"/>
            <a:r>
              <a:rPr lang="nl-NL" dirty="0" smtClean="0"/>
              <a:t>Osteoporose  </a:t>
            </a:r>
          </a:p>
          <a:p>
            <a:pPr lvl="1"/>
            <a:r>
              <a:rPr lang="nl-NL" dirty="0" smtClean="0"/>
              <a:t>Spieratrofie </a:t>
            </a:r>
          </a:p>
          <a:p>
            <a:pPr lvl="1"/>
            <a:r>
              <a:rPr lang="nl-NL" dirty="0" smtClean="0"/>
              <a:t>Spasme </a:t>
            </a:r>
          </a:p>
          <a:p>
            <a:pPr lvl="1"/>
            <a:r>
              <a:rPr lang="nl-NL" dirty="0" smtClean="0"/>
              <a:t>Amputatie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0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Zintuigelijke aandoeningen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Blindheid</a:t>
            </a:r>
          </a:p>
          <a:p>
            <a:pPr rtl="0"/>
            <a:r>
              <a:rPr lang="nl-NL" dirty="0" smtClean="0"/>
              <a:t>Doofheid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4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Neurologische aandoeningen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Spina bifida</a:t>
            </a:r>
          </a:p>
          <a:p>
            <a:pPr rtl="0"/>
            <a:r>
              <a:rPr lang="nl-NL" dirty="0" smtClean="0"/>
              <a:t>Multiple Sclerose</a:t>
            </a:r>
          </a:p>
          <a:p>
            <a:pPr rtl="0"/>
            <a:r>
              <a:rPr lang="nl-NL" dirty="0" smtClean="0"/>
              <a:t>Ziekte van Parkinson</a:t>
            </a:r>
          </a:p>
          <a:p>
            <a:pPr rtl="0"/>
            <a:r>
              <a:rPr lang="nl-NL" dirty="0" smtClean="0"/>
              <a:t>Epilepsie</a:t>
            </a:r>
          </a:p>
          <a:p>
            <a:pPr rtl="0"/>
            <a:r>
              <a:rPr lang="nl-NL" dirty="0" smtClean="0"/>
              <a:t>Dwarslaesie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0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Verstandelijke beperkingen</a:t>
            </a: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499" y="2996952"/>
            <a:ext cx="889182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Verstandelijke beperkingen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Syndroom van Down</a:t>
            </a:r>
          </a:p>
          <a:p>
            <a:r>
              <a:rPr lang="nl-NL" dirty="0" smtClean="0"/>
              <a:t>Fragiele X syndroom</a:t>
            </a:r>
          </a:p>
          <a:p>
            <a:r>
              <a:rPr lang="nl-NL" dirty="0" smtClean="0"/>
              <a:t>Prader Willie syndroom</a:t>
            </a:r>
          </a:p>
          <a:p>
            <a:r>
              <a:rPr lang="nl-NL" dirty="0" smtClean="0"/>
              <a:t>RET syndroom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8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359</Words>
  <Application>Microsoft Office PowerPoint</Application>
  <PresentationFormat>Aangepast</PresentationFormat>
  <Paragraphs>87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Corbel</vt:lpstr>
      <vt:lpstr>Garamond</vt:lpstr>
      <vt:lpstr>Organisch</vt:lpstr>
      <vt:lpstr>Veel voorkomende ziektebeelden</vt:lpstr>
      <vt:lpstr>Stoornis en beperking</vt:lpstr>
      <vt:lpstr>Acute ziekte of chronische ziekte</vt:lpstr>
      <vt:lpstr>Acute ziektebeelden</vt:lpstr>
      <vt:lpstr>Chronische ziektebeelden</vt:lpstr>
      <vt:lpstr>Zintuigelijke aandoeningen</vt:lpstr>
      <vt:lpstr>Neurologische aandoeningen</vt:lpstr>
      <vt:lpstr>Verstandelijke beperkingen</vt:lpstr>
      <vt:lpstr>Verstandelijke beperkingen</vt:lpstr>
      <vt:lpstr>Aangeboren en niet aangeboren hersenletsel</vt:lpstr>
      <vt:lpstr>Aandoeningen van de luchtwegen</vt:lpstr>
      <vt:lpstr>Diabetes</vt:lpstr>
      <vt:lpstr>Hypo</vt:lpstr>
      <vt:lpstr>Hyper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Peter Haagsma</dc:creator>
  <cp:lastModifiedBy>Peter Haagsma</cp:lastModifiedBy>
  <cp:revision>8</cp:revision>
  <dcterms:created xsi:type="dcterms:W3CDTF">2019-02-23T12:02:18Z</dcterms:created>
  <dcterms:modified xsi:type="dcterms:W3CDTF">2019-02-26T11:57:13Z</dcterms:modified>
</cp:coreProperties>
</file>